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8" r:id="rId1"/>
    <p:sldMasterId id="2147483650" r:id="rId2"/>
    <p:sldMasterId id="2147483674" r:id="rId3"/>
  </p:sldMasterIdLst>
  <p:notesMasterIdLst>
    <p:notesMasterId r:id="rId18"/>
  </p:notesMasterIdLst>
  <p:handoutMasterIdLst>
    <p:handoutMasterId r:id="rId19"/>
  </p:handoutMasterIdLst>
  <p:sldIdLst>
    <p:sldId id="256" r:id="rId4"/>
    <p:sldId id="397" r:id="rId5"/>
    <p:sldId id="439" r:id="rId6"/>
    <p:sldId id="405" r:id="rId7"/>
    <p:sldId id="427" r:id="rId8"/>
    <p:sldId id="408" r:id="rId9"/>
    <p:sldId id="436" r:id="rId10"/>
    <p:sldId id="430" r:id="rId11"/>
    <p:sldId id="431" r:id="rId12"/>
    <p:sldId id="432" r:id="rId13"/>
    <p:sldId id="433" r:id="rId14"/>
    <p:sldId id="434" r:id="rId15"/>
    <p:sldId id="435" r:id="rId16"/>
    <p:sldId id="262" r:id="rId17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kovacs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66"/>
    <a:srgbClr val="99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43" autoAdjust="0"/>
    <p:restoredTop sz="94660"/>
  </p:normalViewPr>
  <p:slideViewPr>
    <p:cSldViewPr>
      <p:cViewPr varScale="1">
        <p:scale>
          <a:sx n="99" d="100"/>
          <a:sy n="99" d="100"/>
        </p:scale>
        <p:origin x="-27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8" d="100"/>
          <a:sy n="78" d="100"/>
        </p:scale>
        <p:origin x="-2034" y="-10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675"/>
            <a:ext cx="3037840" cy="465138"/>
          </a:xfrm>
          <a:prstGeom prst="rect">
            <a:avLst/>
          </a:prstGeom>
        </p:spPr>
        <p:txBody>
          <a:bodyPr vert="horz" lIns="92291" tIns="46145" rIns="92291" bIns="46145" rtlCol="0" anchor="b"/>
          <a:lstStyle>
            <a:lvl1pPr algn="r">
              <a:defRPr sz="1300"/>
            </a:lvl1pPr>
          </a:lstStyle>
          <a:p>
            <a:fld id="{14848751-B038-47B0-A80F-1AA540686E2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827114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/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044" tIns="47022" rIns="94044" bIns="4702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4044" tIns="47022" rIns="94044" bIns="4702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4044" tIns="47022" rIns="94044" bIns="47022" rtlCol="0" anchor="b"/>
          <a:lstStyle>
            <a:lvl1pPr algn="r">
              <a:defRPr sz="1300"/>
            </a:lvl1pPr>
          </a:lstStyle>
          <a:p>
            <a:fld id="{9841B6B4-10C1-4EF0-9D43-53485CBAE8A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946042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41B6B4-10C1-4EF0-9D43-53485CBAE8A9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006666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838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514600"/>
            <a:ext cx="7315200" cy="3657600"/>
          </a:xfrm>
        </p:spPr>
        <p:txBody>
          <a:bodyPr/>
          <a:lstStyle>
            <a:lvl1pPr>
              <a:defRPr sz="2800"/>
            </a:lvl1pPr>
            <a:lvl2pPr marL="742950" indent="-285750">
              <a:buFont typeface="Calibri" pitchFamily="34" charset="0"/>
              <a:buChar char="–"/>
              <a:defRPr sz="2600"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553200"/>
            <a:ext cx="2133600" cy="304800"/>
          </a:xfrm>
        </p:spPr>
        <p:txBody>
          <a:bodyPr/>
          <a:lstStyle/>
          <a:p>
            <a:fld id="{1CB14EB1-A785-4DD8-AF8F-AC1239A3910A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6800"/>
            <a:ext cx="9144000" cy="1524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8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459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371600"/>
            <a:ext cx="86868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971800"/>
            <a:ext cx="4040188" cy="31543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971799"/>
            <a:ext cx="4041775" cy="31543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tif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tiff"/><Relationship Id="rId4" Type="http://schemas.microsoft.com/office/2007/relationships/hdphoto" Target="../media/hdphoto1.wdp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9.jpeg"/><Relationship Id="rId3" Type="http://schemas.openxmlformats.org/officeDocument/2006/relationships/hyperlink" Target="mailto:rick.potocek@grfcpa.com" TargetMode="External"/><Relationship Id="rId7" Type="http://schemas.openxmlformats.org/officeDocument/2006/relationships/hyperlink" Target="http://twitter.com/GRFCPAs" TargetMode="External"/><Relationship Id="rId12" Type="http://schemas.openxmlformats.org/officeDocument/2006/relationships/image" Target="../media/image1.tiff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2.jpeg"/><Relationship Id="rId5" Type="http://schemas.openxmlformats.org/officeDocument/2006/relationships/hyperlink" Target="http://www.facebook.com/pages/Gelman-Rosenberg-Freedman-CPAs/136586177640" TargetMode="External"/><Relationship Id="rId10" Type="http://schemas.openxmlformats.org/officeDocument/2006/relationships/image" Target="../media/image8.png"/><Relationship Id="rId4" Type="http://schemas.openxmlformats.org/officeDocument/2006/relationships/hyperlink" Target="http://www.grfcpa.com/" TargetMode="External"/><Relationship Id="rId9" Type="http://schemas.openxmlformats.org/officeDocument/2006/relationships/hyperlink" Target="http://www.linkedin.com/company/gelman-rosenberg-&amp;-freedman-cpas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7778" r="17734" b="50000"/>
          <a:stretch/>
        </p:blipFill>
        <p:spPr>
          <a:xfrm>
            <a:off x="6096" y="6542301"/>
            <a:ext cx="9144000" cy="31206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" y="1447800"/>
            <a:ext cx="9061704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2667000"/>
            <a:ext cx="7315200" cy="3124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24800" y="6542301"/>
            <a:ext cx="1219200" cy="3156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fld id="{1CB14EB1-A785-4DD8-AF8F-AC1239A3910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 descr="Updated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152400" y="94863"/>
            <a:ext cx="3352800" cy="895738"/>
          </a:xfrm>
          <a:prstGeom prst="rect">
            <a:avLst/>
          </a:prstGeom>
        </p:spPr>
      </p:pic>
      <p:sp>
        <p:nvSpPr>
          <p:cNvPr id="13" name="TextBox 12"/>
          <p:cNvSpPr txBox="1"/>
          <p:nvPr userDrawn="1"/>
        </p:nvSpPr>
        <p:spPr>
          <a:xfrm>
            <a:off x="6096" y="6581001"/>
            <a:ext cx="8147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20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Rick Potocek, CPA, MBA, CFE • </a:t>
            </a:r>
            <a:r>
              <a:rPr lang="en-US" sz="1200" baseline="0" dirty="0" smtClean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Rick.Potocek@grfcpa.com	</a:t>
            </a:r>
            <a:endParaRPr lang="en-US" sz="1200" dirty="0">
              <a:solidFill>
                <a:schemeClr val="bg1"/>
              </a:solidFill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b="1" kern="1200">
          <a:solidFill>
            <a:srgbClr val="006666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rgbClr val="990000"/>
        </a:buClr>
        <a:buFont typeface="Wingdings" pitchFamily="2" charset="2"/>
        <a:buChar char="Ø"/>
        <a:defRPr sz="3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rgbClr val="990000"/>
        </a:buClr>
        <a:buFont typeface="Arial" pitchFamily="34" charset="0"/>
        <a:buChar char="–"/>
        <a:defRPr sz="27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itchFamily="34" charset="0"/>
        <a:buChar char="•"/>
        <a:defRPr sz="24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itchFamily="34" charset="0"/>
        <a:buChar char="–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rgbClr val="990000"/>
        </a:buClr>
        <a:buFont typeface="Arial" pitchFamily="34" charset="0"/>
        <a:buChar char="»"/>
        <a:defRPr sz="2000" kern="1200">
          <a:solidFill>
            <a:schemeClr val="tx1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007"/>
          <a:stretch/>
        </p:blipFill>
        <p:spPr>
          <a:xfrm>
            <a:off x="4507992" y="0"/>
            <a:ext cx="4636008" cy="6858000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724400" y="1600200"/>
            <a:ext cx="4419600" cy="45720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9" descr="Logo.t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0" y="647067"/>
            <a:ext cx="3733800" cy="111395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3657600" y="3429000"/>
            <a:ext cx="4648200" cy="213360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Rick Potocek, Forensic Accounting and Dispute Services Principal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Email: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rick.potocek@grfcpa.com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Telephone: 	(301) 951 – 9090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Website: 	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www.grfcpa.com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Visit: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itle 6"/>
          <p:cNvSpPr txBox="1">
            <a:spLocks/>
          </p:cNvSpPr>
          <p:nvPr/>
        </p:nvSpPr>
        <p:spPr>
          <a:xfrm>
            <a:off x="3581400" y="2514600"/>
            <a:ext cx="4648200" cy="8382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6666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Connect with Us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0" y="1905001"/>
            <a:ext cx="9144000" cy="10341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4550 Montgomery Avenue, Suite 650N • Bethesda, MD 20814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2770" name="Picture 2" descr="Find us on Facebook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62600" y="5257799"/>
            <a:ext cx="304800" cy="304801"/>
          </a:xfrm>
          <a:prstGeom prst="rect">
            <a:avLst/>
          </a:prstGeom>
          <a:noFill/>
        </p:spPr>
      </p:pic>
      <p:pic>
        <p:nvPicPr>
          <p:cNvPr id="32772" name="Picture 4" descr="Follow us on Twitter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43600" y="5257799"/>
            <a:ext cx="304800" cy="304801"/>
          </a:xfrm>
          <a:prstGeom prst="rect">
            <a:avLst/>
          </a:prstGeom>
          <a:noFill/>
        </p:spPr>
      </p:pic>
      <p:pic>
        <p:nvPicPr>
          <p:cNvPr id="32774" name="Picture 6" descr="View our profile on LinkedIn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324600" y="5257799"/>
            <a:ext cx="304800" cy="304801"/>
          </a:xfrm>
          <a:prstGeom prst="rect">
            <a:avLst/>
          </a:prstGeom>
          <a:noFill/>
        </p:spPr>
      </p:pic>
      <p:pic>
        <p:nvPicPr>
          <p:cNvPr id="11" name="Picture 10" descr="Updated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2209800" y="304800"/>
            <a:ext cx="4764577" cy="14478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7" t="17778" r="17734" b="50000"/>
          <a:stretch/>
        </p:blipFill>
        <p:spPr>
          <a:xfrm>
            <a:off x="0" y="6545934"/>
            <a:ext cx="9144000" cy="312066"/>
          </a:xfrm>
          <a:prstGeom prst="rect">
            <a:avLst/>
          </a:prstGeom>
        </p:spPr>
      </p:pic>
      <p:pic>
        <p:nvPicPr>
          <p:cNvPr id="16" name="Picture 15" descr="Richard Potocek_low-res square.jpg"/>
          <p:cNvPicPr>
            <a:picLocks noChangeAspect="1"/>
          </p:cNvPicPr>
          <p:nvPr userDrawn="1"/>
        </p:nvPicPr>
        <p:blipFill>
          <a:blip r:embed="rId13" cstate="print"/>
          <a:srcRect r="15789"/>
          <a:stretch>
            <a:fillRect/>
          </a:stretch>
        </p:blipFill>
        <p:spPr>
          <a:xfrm>
            <a:off x="533400" y="2590800"/>
            <a:ext cx="2667000" cy="316706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8"/>
          <p:cNvSpPr txBox="1">
            <a:spLocks/>
          </p:cNvSpPr>
          <p:nvPr/>
        </p:nvSpPr>
        <p:spPr>
          <a:xfrm>
            <a:off x="125128" y="2362200"/>
            <a:ext cx="3989672" cy="266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Litigation Support, Investigations and</a:t>
            </a:r>
          </a:p>
          <a:p>
            <a:pPr lvl="0">
              <a:lnSpc>
                <a:spcPct val="120000"/>
              </a:lnSpc>
              <a:spcBef>
                <a:spcPct val="0"/>
              </a:spcBef>
              <a:defRPr/>
            </a:pPr>
            <a:r>
              <a:rPr lang="en-US" sz="2800" dirty="0" smtClean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Expert Witness Services</a:t>
            </a:r>
            <a:endParaRPr kumimoji="0" lang="en-US" sz="2800" b="0" i="0" u="none" strike="noStrike" kern="1200" spc="0" normalizeH="0" noProof="0" dirty="0">
              <a:ln>
                <a:noFill/>
              </a:ln>
              <a:solidFill>
                <a:srgbClr val="006666"/>
              </a:solidFill>
              <a:effectLst/>
              <a:uLnTx/>
              <a:uFillTx/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7" name="TextBox 6"/>
          <p:cNvSpPr txBox="1">
            <a:spLocks/>
          </p:cNvSpPr>
          <p:nvPr/>
        </p:nvSpPr>
        <p:spPr>
          <a:xfrm>
            <a:off x="57751" y="5784783"/>
            <a:ext cx="4514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6666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Rick Potocek, CPA, MBA, CFE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Suggestions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 lnSpcReduction="10000"/>
          </a:bodyPr>
          <a:lstStyle/>
          <a:p>
            <a:pPr marL="392113" lvl="1" indent="0">
              <a:buSzPct val="80000"/>
              <a:buNone/>
            </a:pPr>
            <a:r>
              <a:rPr lang="en-US" sz="2400" b="1" dirty="0">
                <a:latin typeface="Calibri" pitchFamily="34" charset="0"/>
              </a:rPr>
              <a:t>Consult with us early in the case </a:t>
            </a:r>
            <a:r>
              <a:rPr lang="en-US" sz="2400" b="1" dirty="0" smtClean="0">
                <a:latin typeface="Calibri" pitchFamily="34" charset="0"/>
              </a:rPr>
              <a:t>so we can:</a:t>
            </a:r>
          </a:p>
          <a:p>
            <a:pPr marL="741363" lvl="1" indent="-231775">
              <a:buSzPct val="80000"/>
              <a:buFont typeface="Wingdings" pitchFamily="2" charset="2"/>
              <a:buChar char="Ø"/>
            </a:pP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Assist </a:t>
            </a:r>
            <a:r>
              <a:rPr lang="en-US" sz="2400" dirty="0">
                <a:solidFill>
                  <a:prstClr val="black"/>
                </a:solidFill>
                <a:latin typeface="Calibri" pitchFamily="34" charset="0"/>
              </a:rPr>
              <a:t>counsel in formulating a strategy from an investigative </a:t>
            </a:r>
            <a: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  <a:t>perspective.</a:t>
            </a:r>
            <a:br>
              <a:rPr lang="en-US" sz="2400" dirty="0" smtClean="0">
                <a:solidFill>
                  <a:prstClr val="black"/>
                </a:solidFill>
                <a:latin typeface="Calibri" pitchFamily="34" charset="0"/>
              </a:rPr>
            </a:br>
            <a:endParaRPr lang="en-US" sz="2400" dirty="0">
              <a:solidFill>
                <a:prstClr val="black"/>
              </a:solidFill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Conduct due diligence investigations re: your new </a:t>
            </a:r>
            <a:r>
              <a:rPr lang="en-US" sz="2400" dirty="0" smtClean="0">
                <a:latin typeface="Calibri" pitchFamily="34" charset="0"/>
              </a:rPr>
              <a:t>client, </a:t>
            </a:r>
            <a:r>
              <a:rPr lang="en-US" sz="2400" dirty="0">
                <a:latin typeface="Calibri" pitchFamily="34" charset="0"/>
              </a:rPr>
              <a:t>the adversarial </a:t>
            </a:r>
            <a:r>
              <a:rPr lang="en-US" sz="2400" dirty="0" smtClean="0">
                <a:latin typeface="Calibri" pitchFamily="34" charset="0"/>
              </a:rPr>
              <a:t>parties, </a:t>
            </a:r>
            <a:r>
              <a:rPr lang="en-US" sz="2400" dirty="0">
                <a:latin typeface="Calibri" pitchFamily="34" charset="0"/>
              </a:rPr>
              <a:t>opposing </a:t>
            </a:r>
            <a:r>
              <a:rPr lang="en-US" sz="2400" dirty="0" smtClean="0">
                <a:latin typeface="Calibri" pitchFamily="34" charset="0"/>
              </a:rPr>
              <a:t>counsel’s </a:t>
            </a:r>
            <a:r>
              <a:rPr lang="en-US" sz="2400" dirty="0">
                <a:latin typeface="Calibri" pitchFamily="34" charset="0"/>
              </a:rPr>
              <a:t>witnesses, your </a:t>
            </a:r>
            <a:r>
              <a:rPr lang="en-US" sz="2400" dirty="0" smtClean="0">
                <a:latin typeface="Calibri" pitchFamily="34" charset="0"/>
              </a:rPr>
              <a:t>witnesses.</a:t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Assist with identifying relevant documents and people to be subpoenaed from an investigative </a:t>
            </a:r>
            <a:r>
              <a:rPr lang="en-US" sz="2400" dirty="0" smtClean="0">
                <a:latin typeface="Calibri" pitchFamily="34" charset="0"/>
              </a:rPr>
              <a:t>perspective.</a:t>
            </a:r>
            <a:endParaRPr lang="en-US" sz="240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530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Recent War Stories: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/>
          </a:bodyPr>
          <a:lstStyle/>
          <a:p>
            <a:pPr lvl="1">
              <a:buSzPct val="80000"/>
              <a:buFont typeface="Wingdings" pitchFamily="2" charset="2"/>
              <a:buChar char="Ø"/>
            </a:pPr>
            <a:r>
              <a:rPr lang="en-US" sz="2400" u="sng" dirty="0">
                <a:latin typeface="Calibri" pitchFamily="34" charset="0"/>
              </a:rPr>
              <a:t>Civil fraud case</a:t>
            </a:r>
            <a:r>
              <a:rPr lang="en-US" sz="2400" dirty="0">
                <a:latin typeface="Calibri" pitchFamily="34" charset="0"/>
              </a:rPr>
              <a:t> – </a:t>
            </a:r>
            <a:r>
              <a:rPr lang="en-US" sz="2400" dirty="0" smtClean="0">
                <a:latin typeface="Calibri" pitchFamily="34" charset="0"/>
              </a:rPr>
              <a:t>defendants </a:t>
            </a:r>
            <a:r>
              <a:rPr lang="en-US" sz="2400" dirty="0">
                <a:latin typeface="Calibri" pitchFamily="34" charset="0"/>
              </a:rPr>
              <a:t>used approximately 26 shell companies and 50 bank accounts. Our analysis identified multiple instances of embezzlement and money laundering.  Also determined main defendant is a </a:t>
            </a:r>
            <a:r>
              <a:rPr lang="en-US" sz="2400" dirty="0" smtClean="0">
                <a:latin typeface="Calibri" pitchFamily="34" charset="0"/>
              </a:rPr>
              <a:t>four- </a:t>
            </a:r>
            <a:r>
              <a:rPr lang="en-US" sz="2400" dirty="0">
                <a:latin typeface="Calibri" pitchFamily="34" charset="0"/>
              </a:rPr>
              <a:t>time convicted felon and served </a:t>
            </a:r>
            <a:r>
              <a:rPr lang="en-US" sz="2400" dirty="0" smtClean="0">
                <a:latin typeface="Calibri" pitchFamily="34" charset="0"/>
              </a:rPr>
              <a:t>nine </a:t>
            </a:r>
            <a:r>
              <a:rPr lang="en-US" sz="2400" dirty="0">
                <a:latin typeface="Calibri" pitchFamily="34" charset="0"/>
              </a:rPr>
              <a:t>years in jail for similar schemes.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4451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Recent War Stories: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/>
          </a:bodyPr>
          <a:lstStyle/>
          <a:p>
            <a:pPr lvl="1">
              <a:buSzPct val="80000"/>
              <a:buFont typeface="Wingdings" pitchFamily="2" charset="2"/>
              <a:buChar char="Ø"/>
            </a:pPr>
            <a:r>
              <a:rPr lang="en-US" sz="2400" u="sng" dirty="0">
                <a:latin typeface="Calibri" pitchFamily="34" charset="0"/>
              </a:rPr>
              <a:t>Plaintiff’s litigious history </a:t>
            </a:r>
            <a:r>
              <a:rPr lang="en-US" sz="2400" dirty="0">
                <a:latin typeface="Calibri" pitchFamily="34" charset="0"/>
              </a:rPr>
              <a:t>– wrongful termination suits, FCRA suits, topped off with a qui tam lawsuit against former employer. Plaintiff has brought over 30 actions over </a:t>
            </a:r>
            <a:r>
              <a:rPr lang="en-US" sz="2400" dirty="0" smtClean="0">
                <a:latin typeface="Calibri" pitchFamily="34" charset="0"/>
              </a:rPr>
              <a:t>10-year period, </a:t>
            </a:r>
            <a:r>
              <a:rPr lang="en-US" sz="2400" dirty="0">
                <a:latin typeface="Calibri" pitchFamily="34" charset="0"/>
              </a:rPr>
              <a:t>winning judgments in almost every case. Qui Tam was last straw for one employer.  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3696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Recent War Stories: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 lnSpcReduction="10000"/>
          </a:bodyPr>
          <a:lstStyle/>
          <a:p>
            <a:pPr marL="392113" lvl="1" indent="0">
              <a:buSzPct val="80000"/>
              <a:buNone/>
            </a:pPr>
            <a:r>
              <a:rPr lang="en-US" sz="2400" dirty="0">
                <a:latin typeface="Calibri" pitchFamily="34" charset="0"/>
              </a:rPr>
              <a:t>PNC Bank Wealth Management Employee</a:t>
            </a: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 smtClean="0">
                <a:latin typeface="Calibri" pitchFamily="34" charset="0"/>
              </a:rPr>
              <a:t>10-year </a:t>
            </a:r>
            <a:r>
              <a:rPr lang="en-US" sz="2400" dirty="0">
                <a:latin typeface="Calibri" pitchFamily="34" charset="0"/>
              </a:rPr>
              <a:t>trusted employee above </a:t>
            </a:r>
            <a:r>
              <a:rPr lang="en-US" sz="2400" dirty="0" smtClean="0">
                <a:latin typeface="Calibri" pitchFamily="34" charset="0"/>
              </a:rPr>
              <a:t>reproach.</a:t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Bank Security identified $15K in unusual transactions in customer accounts to which employee </a:t>
            </a:r>
            <a:r>
              <a:rPr lang="en-US" sz="2400" dirty="0" smtClean="0">
                <a:latin typeface="Calibri" pitchFamily="34" charset="0"/>
              </a:rPr>
              <a:t>admitted.</a:t>
            </a:r>
            <a:br>
              <a:rPr lang="en-US" sz="2400" dirty="0" smtClean="0">
                <a:latin typeface="Calibri" pitchFamily="34" charset="0"/>
              </a:rPr>
            </a:br>
            <a:endParaRPr lang="en-US" sz="24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We were engaged to conduct a forensic accounting investigation and identified a total of approximately $400K embezzled from 86 customer accounts. Referred to FBI, defendant </a:t>
            </a:r>
            <a:r>
              <a:rPr lang="en-US" sz="2400" dirty="0" smtClean="0">
                <a:latin typeface="Calibri" pitchFamily="34" charset="0"/>
              </a:rPr>
              <a:t>pled </a:t>
            </a:r>
            <a:r>
              <a:rPr lang="en-US" sz="2400" dirty="0">
                <a:latin typeface="Calibri" pitchFamily="34" charset="0"/>
              </a:rPr>
              <a:t>guilty, </a:t>
            </a:r>
            <a:r>
              <a:rPr lang="en-US" sz="2400" dirty="0" smtClean="0">
                <a:latin typeface="Calibri" pitchFamily="34" charset="0"/>
              </a:rPr>
              <a:t>sentenced to </a:t>
            </a:r>
            <a:r>
              <a:rPr lang="en-US" sz="2400" dirty="0">
                <a:latin typeface="Calibri" pitchFamily="34" charset="0"/>
              </a:rPr>
              <a:t>two years in jail and </a:t>
            </a:r>
            <a:r>
              <a:rPr lang="en-US" sz="2400" dirty="0" smtClean="0">
                <a:latin typeface="Calibri" pitchFamily="34" charset="0"/>
              </a:rPr>
              <a:t>restitution.</a:t>
            </a:r>
            <a:endParaRPr lang="en-US" sz="240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006589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819400"/>
            <a:ext cx="7924800" cy="3124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More than 30 years of experience </a:t>
            </a:r>
            <a:r>
              <a:rPr lang="en-US" sz="2000" dirty="0" smtClean="0"/>
              <a:t>in fraud investigation</a:t>
            </a:r>
          </a:p>
          <a:p>
            <a:r>
              <a:rPr lang="en-US" sz="2000" b="1" dirty="0" smtClean="0"/>
              <a:t>24 years </a:t>
            </a:r>
            <a:r>
              <a:rPr lang="en-US" sz="2000" dirty="0" smtClean="0"/>
              <a:t>as a special agent with the FBI</a:t>
            </a:r>
          </a:p>
          <a:p>
            <a:r>
              <a:rPr lang="en-US" sz="2000" b="1" dirty="0" smtClean="0"/>
              <a:t>3½ years </a:t>
            </a:r>
            <a:r>
              <a:rPr lang="en-US" sz="2000" dirty="0" smtClean="0"/>
              <a:t>as a director of the forensic and dispute services practice of Deloitte financial advisory services</a:t>
            </a:r>
          </a:p>
          <a:p>
            <a:r>
              <a:rPr lang="en-US" sz="2000" b="1" dirty="0" smtClean="0"/>
              <a:t>3 years </a:t>
            </a:r>
            <a:r>
              <a:rPr lang="en-US" sz="2000" dirty="0" smtClean="0"/>
              <a:t>in private practice </a:t>
            </a:r>
          </a:p>
          <a:p>
            <a:pPr>
              <a:buNone/>
            </a:pP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1447800"/>
            <a:ext cx="9144000" cy="1219200"/>
          </a:xfrm>
        </p:spPr>
        <p:txBody>
          <a:bodyPr>
            <a:normAutofit/>
          </a:bodyPr>
          <a:lstStyle/>
          <a:p>
            <a:r>
              <a:rPr lang="en-US" sz="4000" b="0" dirty="0"/>
              <a:t>Rick </a:t>
            </a:r>
            <a:r>
              <a:rPr lang="en-US" sz="4000" b="0" dirty="0" smtClean="0"/>
              <a:t>Potocek, </a:t>
            </a:r>
            <a:r>
              <a:rPr lang="en-US" sz="4000" b="0" dirty="0"/>
              <a:t>CPA, MBA, CFE</a:t>
            </a:r>
            <a:br>
              <a:rPr lang="en-US" sz="4000" b="0" dirty="0"/>
            </a:b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Forensic </a:t>
            </a:r>
            <a:r>
              <a:rPr lang="en-US" sz="2200" b="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and Dispute Services </a:t>
            </a:r>
            <a:r>
              <a:rPr lang="en-US" sz="2200" b="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Principal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371600"/>
            <a:ext cx="565785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096000" y="2514600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Subscribe to Gelman, Rosenberg &amp; Freedman’s monthly newsletter about fraud issues.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04528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65000"/>
                </a:schemeClr>
              </a:buClr>
            </a:pPr>
            <a:r>
              <a:rPr lang="en-US" b="0" dirty="0"/>
              <a:t>GRF Litigation Support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90800"/>
            <a:ext cx="7848600" cy="2819400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Forensic Accounting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Internal and External Fraud Investigations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Business Valuation</a:t>
            </a:r>
          </a:p>
          <a:p>
            <a:pPr lvl="0">
              <a:lnSpc>
                <a:spcPct val="150000"/>
              </a:lnSpc>
            </a:pPr>
            <a:r>
              <a:rPr lang="en-US" sz="2200" dirty="0">
                <a:solidFill>
                  <a:prstClr val="black"/>
                </a:solidFill>
              </a:rPr>
              <a:t>Fact and Expert Witness Testimony</a:t>
            </a:r>
          </a:p>
          <a:p>
            <a:pPr marL="914400" lvl="1" indent="-514350">
              <a:buNone/>
            </a:pPr>
            <a:endParaRPr lang="en-US" sz="2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b="0" dirty="0"/>
              <a:t>Financial Auditor v. Forensic Accountant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/>
          </a:bodyPr>
          <a:lstStyle/>
          <a:p>
            <a:pPr>
              <a:buSzPct val="80000"/>
            </a:pPr>
            <a:r>
              <a:rPr lang="en-US" sz="2000" b="1" u="sng" dirty="0"/>
              <a:t>The Auditor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pPr lvl="1">
              <a:buSzPct val="80000"/>
              <a:buFont typeface="Arial" pitchFamily="34" charset="0"/>
              <a:buChar char="•"/>
            </a:pPr>
            <a:r>
              <a:rPr lang="en-US" sz="1800" dirty="0" smtClean="0"/>
              <a:t>Relies </a:t>
            </a:r>
            <a:r>
              <a:rPr lang="en-US" sz="1800" dirty="0"/>
              <a:t>on statistical sampling to prove there are no irregular transactions </a:t>
            </a:r>
            <a:r>
              <a:rPr lang="en-US" sz="1800" dirty="0" smtClean="0"/>
              <a:t>– numbers-focused </a:t>
            </a:r>
            <a:r>
              <a:rPr lang="en-US" sz="1800" dirty="0"/>
              <a:t>with limited information</a:t>
            </a:r>
            <a:r>
              <a:rPr lang="en-US" sz="1800" dirty="0" smtClean="0"/>
              <a:t>.</a:t>
            </a:r>
          </a:p>
          <a:p>
            <a:pPr lvl="1">
              <a:buSzPct val="80000"/>
              <a:buFont typeface="Arial" pitchFamily="34" charset="0"/>
              <a:buChar char="•"/>
            </a:pPr>
            <a:r>
              <a:rPr lang="en-US" sz="1800" dirty="0" smtClean="0"/>
              <a:t>“</a:t>
            </a:r>
            <a:r>
              <a:rPr lang="en-US" sz="1800" dirty="0"/>
              <a:t>Don’t chase the shiny object</a:t>
            </a:r>
            <a:r>
              <a:rPr lang="en-US" sz="1800" dirty="0" smtClean="0"/>
              <a:t>.”</a:t>
            </a:r>
            <a:br>
              <a:rPr lang="en-US" sz="1800" dirty="0" smtClean="0"/>
            </a:br>
            <a:endParaRPr lang="en-US" sz="1800" dirty="0"/>
          </a:p>
          <a:p>
            <a:pPr>
              <a:buSzPct val="80000"/>
            </a:pPr>
            <a:r>
              <a:rPr lang="en-US" sz="2000" b="1" u="sng" dirty="0"/>
              <a:t>The Forensic Accountant</a:t>
            </a:r>
            <a:r>
              <a:rPr lang="en-US" sz="2000" b="1" dirty="0"/>
              <a:t>: </a:t>
            </a:r>
            <a:endParaRPr lang="en-US" sz="2000" b="1" dirty="0" smtClean="0"/>
          </a:p>
          <a:p>
            <a:pPr lvl="1">
              <a:buSzPct val="80000"/>
              <a:buFont typeface="Arial" pitchFamily="34" charset="0"/>
              <a:buChar char="•"/>
            </a:pPr>
            <a:r>
              <a:rPr lang="en-US" sz="1800" dirty="0" smtClean="0"/>
              <a:t>Advised </a:t>
            </a:r>
            <a:r>
              <a:rPr lang="en-US" sz="1800" dirty="0"/>
              <a:t>by the client of at least one irregular </a:t>
            </a:r>
            <a:r>
              <a:rPr lang="en-US" sz="1800" dirty="0" smtClean="0"/>
              <a:t>transaction.</a:t>
            </a:r>
          </a:p>
          <a:p>
            <a:pPr lvl="1">
              <a:buSzPct val="80000"/>
              <a:buFont typeface="Arial" pitchFamily="34" charset="0"/>
              <a:buChar char="•"/>
            </a:pPr>
            <a:r>
              <a:rPr lang="en-US" sz="1800" dirty="0" smtClean="0"/>
              <a:t>Must </a:t>
            </a:r>
            <a:r>
              <a:rPr lang="en-US" sz="1800" dirty="0"/>
              <a:t>develop methodologies to identify additional </a:t>
            </a:r>
            <a:r>
              <a:rPr lang="en-US" sz="1800" dirty="0" smtClean="0"/>
              <a:t>instances </a:t>
            </a:r>
            <a:r>
              <a:rPr lang="en-US" sz="1800" dirty="0"/>
              <a:t>of unauthorized activity and who the perpetrator is, how much is gone, how it was done, who else is </a:t>
            </a:r>
            <a:r>
              <a:rPr lang="en-US" sz="1800" dirty="0" smtClean="0"/>
              <a:t>involved.</a:t>
            </a:r>
          </a:p>
          <a:p>
            <a:pPr lvl="1">
              <a:buSzPct val="80000"/>
              <a:buFont typeface="Arial" pitchFamily="34" charset="0"/>
              <a:buChar char="•"/>
            </a:pPr>
            <a:r>
              <a:rPr lang="en-US" sz="1800" dirty="0" smtClean="0"/>
              <a:t>Information-focused </a:t>
            </a:r>
            <a:r>
              <a:rPr lang="en-US" sz="1800" dirty="0"/>
              <a:t>– professional </a:t>
            </a:r>
            <a:r>
              <a:rPr lang="en-US" sz="1800" dirty="0" smtClean="0"/>
              <a:t>skepticism.  </a:t>
            </a:r>
            <a:endParaRPr lang="en-US" sz="1800" u="sng" dirty="0"/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Our Investigative Toolbox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 fontScale="92500" lnSpcReduction="20000"/>
          </a:bodyPr>
          <a:lstStyle/>
          <a:p>
            <a:pPr marL="392113" lvl="1" indent="0">
              <a:buNone/>
            </a:pPr>
            <a:r>
              <a:rPr lang="en-US" sz="2700" b="1" dirty="0">
                <a:latin typeface="Calibri" pitchFamily="34" charset="0"/>
              </a:rPr>
              <a:t>INTERVIEWS  </a:t>
            </a:r>
            <a:r>
              <a:rPr lang="en-US" sz="2700" b="1" dirty="0" smtClean="0">
                <a:latin typeface="Calibri" pitchFamily="34" charset="0"/>
              </a:rPr>
              <a:t>- The Most Effective Tool</a:t>
            </a:r>
            <a:endParaRPr lang="en-US" sz="27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700" dirty="0">
                <a:latin typeface="Calibri" pitchFamily="34" charset="0"/>
              </a:rPr>
              <a:t>People with </a:t>
            </a:r>
            <a:r>
              <a:rPr lang="en-US" sz="2700" dirty="0" smtClean="0">
                <a:latin typeface="Calibri" pitchFamily="34" charset="0"/>
              </a:rPr>
              <a:t>knowledge about </a:t>
            </a:r>
            <a:r>
              <a:rPr lang="en-US" sz="2700" dirty="0">
                <a:latin typeface="Calibri" pitchFamily="34" charset="0"/>
              </a:rPr>
              <a:t>the </a:t>
            </a:r>
            <a:r>
              <a:rPr lang="en-US" sz="2700" dirty="0" smtClean="0">
                <a:latin typeface="Calibri" pitchFamily="34" charset="0"/>
              </a:rPr>
              <a:t>event.</a:t>
            </a:r>
            <a:br>
              <a:rPr lang="en-US" sz="2700" dirty="0" smtClean="0">
                <a:latin typeface="Calibri" pitchFamily="34" charset="0"/>
              </a:rPr>
            </a:br>
            <a:endParaRPr lang="en-US" sz="27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700" dirty="0">
                <a:latin typeface="Calibri" pitchFamily="34" charset="0"/>
              </a:rPr>
              <a:t>People </a:t>
            </a:r>
            <a:r>
              <a:rPr lang="en-US" sz="2700" dirty="0" smtClean="0">
                <a:latin typeface="Calibri" pitchFamily="34" charset="0"/>
              </a:rPr>
              <a:t>working </a:t>
            </a:r>
            <a:r>
              <a:rPr lang="en-US" sz="2700" dirty="0">
                <a:latin typeface="Calibri" pitchFamily="34" charset="0"/>
              </a:rPr>
              <a:t>in the </a:t>
            </a:r>
            <a:r>
              <a:rPr lang="en-US" sz="2700" dirty="0" smtClean="0">
                <a:latin typeface="Calibri" pitchFamily="34" charset="0"/>
              </a:rPr>
              <a:t>areas </a:t>
            </a:r>
            <a:r>
              <a:rPr lang="en-US" sz="2700" dirty="0">
                <a:latin typeface="Calibri" pitchFamily="34" charset="0"/>
              </a:rPr>
              <a:t>w</a:t>
            </a:r>
            <a:r>
              <a:rPr lang="en-US" sz="2700" dirty="0" smtClean="0">
                <a:latin typeface="Calibri" pitchFamily="34" charset="0"/>
              </a:rPr>
              <a:t>here </a:t>
            </a:r>
            <a:r>
              <a:rPr lang="en-US" sz="2700" dirty="0">
                <a:latin typeface="Calibri" pitchFamily="34" charset="0"/>
              </a:rPr>
              <a:t>the </a:t>
            </a:r>
            <a:r>
              <a:rPr lang="en-US" sz="2700" dirty="0" smtClean="0">
                <a:latin typeface="Calibri" pitchFamily="34" charset="0"/>
              </a:rPr>
              <a:t>event </a:t>
            </a:r>
            <a:r>
              <a:rPr lang="en-US" sz="2700" dirty="0">
                <a:latin typeface="Calibri" pitchFamily="34" charset="0"/>
              </a:rPr>
              <a:t>o</a:t>
            </a:r>
            <a:r>
              <a:rPr lang="en-US" sz="2700" dirty="0" smtClean="0">
                <a:latin typeface="Calibri" pitchFamily="34" charset="0"/>
              </a:rPr>
              <a:t>ccurred.</a:t>
            </a:r>
            <a:br>
              <a:rPr lang="en-US" sz="2700" dirty="0" smtClean="0">
                <a:latin typeface="Calibri" pitchFamily="34" charset="0"/>
              </a:rPr>
            </a:br>
            <a:endParaRPr lang="en-US" sz="27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700" dirty="0">
                <a:latin typeface="Calibri" pitchFamily="34" charset="0"/>
              </a:rPr>
              <a:t>People </a:t>
            </a:r>
            <a:r>
              <a:rPr lang="en-US" sz="2700" dirty="0" smtClean="0">
                <a:latin typeface="Calibri" pitchFamily="34" charset="0"/>
              </a:rPr>
              <a:t>with </a:t>
            </a:r>
            <a:r>
              <a:rPr lang="en-US" sz="2700" dirty="0">
                <a:latin typeface="Calibri" pitchFamily="34" charset="0"/>
              </a:rPr>
              <a:t>the </a:t>
            </a:r>
            <a:r>
              <a:rPr lang="en-US" sz="2700" dirty="0" smtClean="0">
                <a:latin typeface="Calibri" pitchFamily="34" charset="0"/>
              </a:rPr>
              <a:t>authority </a:t>
            </a:r>
            <a:r>
              <a:rPr lang="en-US" sz="2700" dirty="0">
                <a:latin typeface="Calibri" pitchFamily="34" charset="0"/>
              </a:rPr>
              <a:t>or </a:t>
            </a:r>
            <a:r>
              <a:rPr lang="en-US" sz="2700" dirty="0" smtClean="0">
                <a:latin typeface="Calibri" pitchFamily="34" charset="0"/>
              </a:rPr>
              <a:t>ability </a:t>
            </a:r>
            <a:r>
              <a:rPr lang="en-US" sz="2700" dirty="0">
                <a:latin typeface="Calibri" pitchFamily="34" charset="0"/>
              </a:rPr>
              <a:t>to </a:t>
            </a:r>
            <a:r>
              <a:rPr lang="en-US" sz="2700" dirty="0" smtClean="0">
                <a:latin typeface="Calibri" pitchFamily="34" charset="0"/>
              </a:rPr>
              <a:t>cause </a:t>
            </a:r>
            <a:r>
              <a:rPr lang="en-US" sz="2700" dirty="0">
                <a:latin typeface="Calibri" pitchFamily="34" charset="0"/>
              </a:rPr>
              <a:t>the </a:t>
            </a:r>
            <a:r>
              <a:rPr lang="en-US" sz="2700" dirty="0" smtClean="0">
                <a:latin typeface="Calibri" pitchFamily="34" charset="0"/>
              </a:rPr>
              <a:t>event </a:t>
            </a:r>
            <a:r>
              <a:rPr lang="en-US" sz="2700" dirty="0">
                <a:latin typeface="Calibri" pitchFamily="34" charset="0"/>
              </a:rPr>
              <a:t>to </a:t>
            </a:r>
            <a:r>
              <a:rPr lang="en-US" sz="2700" dirty="0" smtClean="0">
                <a:latin typeface="Calibri" pitchFamily="34" charset="0"/>
              </a:rPr>
              <a:t>occur.</a:t>
            </a:r>
            <a:br>
              <a:rPr lang="en-US" sz="2700" dirty="0" smtClean="0">
                <a:latin typeface="Calibri" pitchFamily="34" charset="0"/>
              </a:rPr>
            </a:br>
            <a:endParaRPr lang="en-US" sz="27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700" dirty="0">
                <a:latin typeface="Calibri" pitchFamily="34" charset="0"/>
              </a:rPr>
              <a:t>Suspects/Subjects – </a:t>
            </a:r>
            <a:r>
              <a:rPr lang="en-US" sz="2700" dirty="0" smtClean="0">
                <a:latin typeface="Calibri" pitchFamily="34" charset="0"/>
              </a:rPr>
              <a:t>hope </a:t>
            </a:r>
            <a:r>
              <a:rPr lang="en-US" sz="2700" dirty="0">
                <a:latin typeface="Calibri" pitchFamily="34" charset="0"/>
              </a:rPr>
              <a:t>for a </a:t>
            </a:r>
            <a:r>
              <a:rPr lang="en-US" sz="2700" dirty="0" smtClean="0">
                <a:latin typeface="Calibri" pitchFamily="34" charset="0"/>
              </a:rPr>
              <a:t>confession </a:t>
            </a:r>
            <a:r>
              <a:rPr lang="en-US" sz="2700" dirty="0">
                <a:latin typeface="Calibri" pitchFamily="34" charset="0"/>
              </a:rPr>
              <a:t>but at least get their story on the record and look for changes in the story as investigation </a:t>
            </a:r>
            <a:r>
              <a:rPr lang="en-US" sz="2700" dirty="0" smtClean="0">
                <a:latin typeface="Calibri" pitchFamily="34" charset="0"/>
              </a:rPr>
              <a:t>progresses.</a:t>
            </a:r>
            <a:endParaRPr lang="en-US" sz="270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Our Investigative Toolbox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/>
          </a:bodyPr>
          <a:lstStyle/>
          <a:p>
            <a:pPr marL="392113" lvl="1" indent="0">
              <a:buNone/>
            </a:pPr>
            <a:r>
              <a:rPr lang="en-US" sz="2400" b="1" dirty="0">
                <a:latin typeface="Calibri" pitchFamily="34" charset="0"/>
              </a:rPr>
              <a:t>PROPRIETARY </a:t>
            </a:r>
            <a:r>
              <a:rPr lang="en-US" sz="2400" b="1" dirty="0" smtClean="0">
                <a:latin typeface="Calibri" pitchFamily="34" charset="0"/>
              </a:rPr>
              <a:t>DATABASES</a:t>
            </a:r>
            <a:endParaRPr lang="en-US" sz="2400" b="1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looking for bankruptcies, liens, judgments, foreclosures, real estate owned, boats and airplanes owned, criminal convictions, address history, prior employers, sex offender registry, etc.</a:t>
            </a:r>
            <a:endParaRPr lang="en-US" sz="2400" b="1" dirty="0">
              <a:latin typeface="Calibri" pitchFamily="34" charset="0"/>
            </a:endParaRPr>
          </a:p>
          <a:p>
            <a:pPr marL="392113" lvl="1" indent="0">
              <a:buSzPct val="80000"/>
              <a:buNone/>
            </a:pPr>
            <a:r>
              <a:rPr lang="en-US" sz="2400" b="1" dirty="0" smtClean="0">
                <a:latin typeface="Calibri" pitchFamily="34" charset="0"/>
              </a:rPr>
              <a:t>MVA</a:t>
            </a:r>
            <a:endParaRPr lang="en-US" sz="2400" b="1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For vehicles owned and driving record – Looking for expensive vehicles, </a:t>
            </a:r>
            <a:r>
              <a:rPr lang="en-US" sz="2400" dirty="0" smtClean="0">
                <a:latin typeface="Calibri" pitchFamily="34" charset="0"/>
              </a:rPr>
              <a:t>DUIs</a:t>
            </a:r>
            <a:r>
              <a:rPr lang="en-US" sz="2400" dirty="0">
                <a:latin typeface="Calibri" pitchFamily="34" charset="0"/>
              </a:rPr>
              <a:t>, suspended license, etc. (MD only)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17037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Our Investigative Toolbox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/>
          </a:bodyPr>
          <a:lstStyle/>
          <a:p>
            <a:pPr marL="392113" lvl="1" indent="0">
              <a:buNone/>
            </a:pPr>
            <a:r>
              <a:rPr lang="en-US" sz="2400" b="1" dirty="0" smtClean="0">
                <a:latin typeface="Calibri" pitchFamily="34" charset="0"/>
              </a:rPr>
              <a:t>EMAIL </a:t>
            </a:r>
            <a:r>
              <a:rPr lang="en-US" sz="2400" b="1" dirty="0">
                <a:latin typeface="Calibri" pitchFamily="34" charset="0"/>
              </a:rPr>
              <a:t>REVIEW </a:t>
            </a:r>
            <a:r>
              <a:rPr lang="en-US" sz="2400" dirty="0">
                <a:latin typeface="Calibri" pitchFamily="34" charset="0"/>
              </a:rPr>
              <a:t>(</a:t>
            </a:r>
            <a:r>
              <a:rPr lang="en-US" sz="2400" dirty="0" smtClean="0">
                <a:latin typeface="Calibri" pitchFamily="34" charset="0"/>
              </a:rPr>
              <a:t>with employer </a:t>
            </a:r>
            <a:r>
              <a:rPr lang="en-US" sz="2400" dirty="0">
                <a:latin typeface="Calibri" pitchFamily="34" charset="0"/>
              </a:rPr>
              <a:t>or computer owner consent)</a:t>
            </a:r>
            <a:endParaRPr lang="en-US" sz="2400" b="1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endParaRPr lang="en-US" sz="24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Once the list of suspects is narrowed down, review e</a:t>
            </a:r>
            <a:r>
              <a:rPr lang="en-US" sz="2400" dirty="0" smtClean="0">
                <a:latin typeface="Calibri" pitchFamily="34" charset="0"/>
              </a:rPr>
              <a:t>mail </a:t>
            </a:r>
            <a:r>
              <a:rPr lang="en-US" sz="2400" dirty="0">
                <a:latin typeface="Calibri" pitchFamily="34" charset="0"/>
              </a:rPr>
              <a:t>for information concerning the event.  Coordinate with IT shop to pull e</a:t>
            </a:r>
            <a:r>
              <a:rPr lang="en-US" sz="2400" dirty="0" smtClean="0">
                <a:latin typeface="Calibri" pitchFamily="34" charset="0"/>
              </a:rPr>
              <a:t>mail</a:t>
            </a:r>
            <a:r>
              <a:rPr lang="en-US" sz="2400" dirty="0">
                <a:latin typeface="Calibri" pitchFamily="34" charset="0"/>
              </a:rPr>
              <a:t>.  Use computer forensic expert to cull e</a:t>
            </a:r>
            <a:r>
              <a:rPr lang="en-US" sz="2400" dirty="0" smtClean="0">
                <a:latin typeface="Calibri" pitchFamily="34" charset="0"/>
              </a:rPr>
              <a:t>mail </a:t>
            </a:r>
            <a:r>
              <a:rPr lang="en-US" sz="2400" dirty="0">
                <a:latin typeface="Calibri" pitchFamily="34" charset="0"/>
              </a:rPr>
              <a:t>down to manageable size using </a:t>
            </a:r>
            <a:r>
              <a:rPr lang="en-US" sz="2400" dirty="0" smtClean="0">
                <a:latin typeface="Calibri" pitchFamily="34" charset="0"/>
              </a:rPr>
              <a:t>“key </a:t>
            </a:r>
            <a:r>
              <a:rPr lang="en-US" sz="2400" dirty="0">
                <a:latin typeface="Calibri" pitchFamily="34" charset="0"/>
              </a:rPr>
              <a:t>word” searches</a:t>
            </a:r>
            <a:r>
              <a:rPr lang="en-US" sz="2400" dirty="0" smtClean="0">
                <a:latin typeface="Calibri" pitchFamily="34" charset="0"/>
              </a:rPr>
              <a:t>.</a:t>
            </a:r>
            <a:r>
              <a:rPr lang="en-US" sz="2400" b="1" dirty="0" smtClean="0">
                <a:latin typeface="Calibri" pitchFamily="34" charset="0"/>
              </a:rPr>
              <a:t> </a:t>
            </a:r>
            <a:endParaRPr lang="en-US" sz="2400" b="1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24800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524000"/>
            <a:ext cx="9144000" cy="838200"/>
          </a:xfrm>
        </p:spPr>
        <p:txBody>
          <a:bodyPr/>
          <a:lstStyle/>
          <a:p>
            <a:r>
              <a:rPr lang="en-US" dirty="0"/>
              <a:t>Our Investigative Toolbox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B14EB1-A785-4DD8-AF8F-AC1239A3910A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57200" y="2514600"/>
            <a:ext cx="8077200" cy="3962400"/>
          </a:xfrm>
        </p:spPr>
        <p:txBody>
          <a:bodyPr>
            <a:normAutofit/>
          </a:bodyPr>
          <a:lstStyle/>
          <a:p>
            <a:pPr marL="392113" lvl="1" indent="0">
              <a:buNone/>
            </a:pPr>
            <a:r>
              <a:rPr lang="en-US" sz="2400" b="1" dirty="0">
                <a:latin typeface="Calibri" pitchFamily="34" charset="0"/>
              </a:rPr>
              <a:t>COMPUTER HARD DRIVE/SHARED DRIVE </a:t>
            </a:r>
            <a:r>
              <a:rPr lang="en-US" sz="2400" b="1" dirty="0" smtClean="0">
                <a:latin typeface="Calibri" pitchFamily="34" charset="0"/>
              </a:rPr>
              <a:t>REVIEW</a:t>
            </a:r>
            <a:endParaRPr lang="en-US" sz="2400" dirty="0">
              <a:latin typeface="Calibri" pitchFamily="34" charset="0"/>
            </a:endParaRPr>
          </a:p>
          <a:p>
            <a:pPr lvl="1">
              <a:buSzPct val="80000"/>
              <a:buFont typeface="Wingdings" pitchFamily="2" charset="2"/>
              <a:buChar char="Ø"/>
            </a:pPr>
            <a:r>
              <a:rPr lang="en-US" sz="2400" dirty="0">
                <a:latin typeface="Calibri" pitchFamily="34" charset="0"/>
              </a:rPr>
              <a:t>Only use credentialed computer forensic expert to extract and recover deleted files and extract data using law enforcement approved </a:t>
            </a:r>
            <a:r>
              <a:rPr lang="en-US" sz="2400" dirty="0" smtClean="0">
                <a:latin typeface="Calibri" pitchFamily="34" charset="0"/>
              </a:rPr>
              <a:t>protocols.</a:t>
            </a:r>
            <a:endParaRPr lang="en-US" sz="2400" dirty="0">
              <a:latin typeface="Calibri" pitchFamily="34" charset="0"/>
            </a:endParaRP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621647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/>
        </a:defPPr>
      </a:lstStyle>
    </a:tx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9730</TotalTime>
  <Words>446</Words>
  <Application>Microsoft Office PowerPoint</Application>
  <PresentationFormat>On-screen Show (4:3)</PresentationFormat>
  <Paragraphs>68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2_Custom Design</vt:lpstr>
      <vt:lpstr>Custom Design</vt:lpstr>
      <vt:lpstr>1_Custom Design</vt:lpstr>
      <vt:lpstr>PowerPoint Presentation</vt:lpstr>
      <vt:lpstr>Rick Potocek, CPA, MBA, CFE Forensic and Dispute Services Principal</vt:lpstr>
      <vt:lpstr>PowerPoint Presentation</vt:lpstr>
      <vt:lpstr>GRF Litigation Support Services</vt:lpstr>
      <vt:lpstr>Financial Auditor v. Forensic Accountant</vt:lpstr>
      <vt:lpstr>Our Investigative Toolbox</vt:lpstr>
      <vt:lpstr>Our Investigative Toolbox</vt:lpstr>
      <vt:lpstr>Our Investigative Toolbox</vt:lpstr>
      <vt:lpstr>Our Investigative Toolbox</vt:lpstr>
      <vt:lpstr>Suggestions</vt:lpstr>
      <vt:lpstr>Recent War Stories:</vt:lpstr>
      <vt:lpstr>Recent War Stories:</vt:lpstr>
      <vt:lpstr>Recent War Stories:</vt:lpstr>
      <vt:lpstr>PowerPoint Presentation</vt:lpstr>
    </vt:vector>
  </TitlesOfParts>
  <Company>GRFCPA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eparis</dc:creator>
  <cp:lastModifiedBy>Evelyn Hernandez</cp:lastModifiedBy>
  <cp:revision>1121</cp:revision>
  <cp:lastPrinted>2013-02-21T20:31:25Z</cp:lastPrinted>
  <dcterms:created xsi:type="dcterms:W3CDTF">2011-02-22T16:17:51Z</dcterms:created>
  <dcterms:modified xsi:type="dcterms:W3CDTF">2013-03-08T15:39:21Z</dcterms:modified>
</cp:coreProperties>
</file>