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5" r:id="rId2"/>
  </p:sldMasterIdLst>
  <p:notesMasterIdLst>
    <p:notesMasterId r:id="rId14"/>
  </p:notesMasterIdLst>
  <p:sldIdLst>
    <p:sldId id="256" r:id="rId3"/>
    <p:sldId id="281" r:id="rId4"/>
    <p:sldId id="284" r:id="rId5"/>
    <p:sldId id="285" r:id="rId6"/>
    <p:sldId id="287" r:id="rId7"/>
    <p:sldId id="283" r:id="rId8"/>
    <p:sldId id="288" r:id="rId9"/>
    <p:sldId id="293" r:id="rId10"/>
    <p:sldId id="291" r:id="rId11"/>
    <p:sldId id="290" r:id="rId12"/>
    <p:sldId id="27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7" autoAdjust="0"/>
  </p:normalViewPr>
  <p:slideViewPr>
    <p:cSldViewPr>
      <p:cViewPr varScale="1">
        <p:scale>
          <a:sx n="71" d="100"/>
          <a:sy n="71" d="100"/>
        </p:scale>
        <p:origin x="-96" y="-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F806BC-2063-48B4-B4B7-D11D5AC9437A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583230-B933-4175-A042-DEEF550B3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83230-B933-4175-A042-DEEF550B3E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83230-B933-4175-A042-DEEF550B3E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83230-B933-4175-A042-DEEF550B3E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83230-B933-4175-A042-DEEF550B3E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0310-F770-4E33-AFE6-29CADD6E46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886200" y="152400"/>
            <a:ext cx="525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G Omega" pitchFamily="34" charset="0"/>
              </a:rPr>
              <a:t>The 5500 Experience from the Auditor’s Perspective</a:t>
            </a:r>
            <a:endParaRPr lang="en-US" sz="2400" b="1" baseline="0" dirty="0" smtClean="0">
              <a:solidFill>
                <a:schemeClr val="bg1"/>
              </a:solidFill>
              <a:latin typeface="CG Omega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>
                    <a:lumMod val="75000"/>
                  </a:schemeClr>
                </a:solidFill>
                <a:latin typeface="CG Omega" pitchFamily="34" charset="0"/>
              </a:rPr>
              <a:t>Nonprofit Retirement Plans: What You Must Know</a:t>
            </a:r>
            <a:endParaRPr lang="en-US" sz="1600" b="1" dirty="0" smtClean="0">
              <a:solidFill>
                <a:schemeClr val="bg1">
                  <a:lumMod val="75000"/>
                </a:schemeClr>
              </a:solidFill>
              <a:latin typeface="CG Omega" pitchFamily="34" charset="0"/>
            </a:endParaRPr>
          </a:p>
          <a:p>
            <a:pPr algn="ctr"/>
            <a:endParaRPr lang="en-US" sz="2400" b="1" baseline="0" dirty="0" smtClean="0">
              <a:solidFill>
                <a:schemeClr val="bg1"/>
              </a:solidFill>
              <a:latin typeface="CG Omeg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066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86200" y="152400"/>
            <a:ext cx="525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G Omega" pitchFamily="34" charset="0"/>
              </a:rPr>
              <a:t>The 5500 Experience from the Auditor’s Perspective</a:t>
            </a:r>
            <a:endParaRPr lang="en-US" sz="2400" b="1" baseline="0" dirty="0" smtClean="0">
              <a:solidFill>
                <a:schemeClr val="bg1"/>
              </a:solidFill>
              <a:latin typeface="CG Omega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>
                    <a:lumMod val="75000"/>
                  </a:schemeClr>
                </a:solidFill>
                <a:latin typeface="CG Omega" pitchFamily="34" charset="0"/>
              </a:rPr>
              <a:t>Nonprofit Retirement Plans: What You Must Know</a:t>
            </a:r>
            <a:endParaRPr lang="en-US" sz="1600" b="1" dirty="0" smtClean="0">
              <a:solidFill>
                <a:schemeClr val="bg1">
                  <a:lumMod val="75000"/>
                </a:schemeClr>
              </a:solidFill>
              <a:latin typeface="CG Omega" pitchFamily="34" charset="0"/>
            </a:endParaRPr>
          </a:p>
          <a:p>
            <a:pPr algn="ctr"/>
            <a:endParaRPr lang="en-US" sz="2400" b="1" baseline="0" dirty="0" smtClean="0">
              <a:solidFill>
                <a:schemeClr val="bg1"/>
              </a:solidFill>
              <a:latin typeface="CG Omeg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0310-F770-4E33-AFE6-29CADD6E46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86200" y="152400"/>
            <a:ext cx="525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G Omega" pitchFamily="34" charset="0"/>
              </a:rPr>
              <a:t>The 5500 Experience from the Auditor’s Perspective</a:t>
            </a:r>
            <a:endParaRPr lang="en-US" sz="2400" b="1" baseline="0" dirty="0" smtClean="0">
              <a:solidFill>
                <a:schemeClr val="bg1"/>
              </a:solidFill>
              <a:latin typeface="CG Omega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>
                    <a:lumMod val="75000"/>
                  </a:schemeClr>
                </a:solidFill>
                <a:latin typeface="CG Omega" pitchFamily="34" charset="0"/>
              </a:rPr>
              <a:t>Nonprofit Retirement Plans: What You Must Know</a:t>
            </a:r>
            <a:endParaRPr lang="en-US" sz="1600" b="1" dirty="0" smtClean="0">
              <a:solidFill>
                <a:schemeClr val="bg1">
                  <a:lumMod val="75000"/>
                </a:schemeClr>
              </a:solidFill>
              <a:latin typeface="CG Omega" pitchFamily="34" charset="0"/>
            </a:endParaRPr>
          </a:p>
          <a:p>
            <a:pPr algn="ctr"/>
            <a:endParaRPr lang="en-US" sz="2400" b="1" baseline="0" dirty="0" smtClean="0">
              <a:solidFill>
                <a:schemeClr val="bg1"/>
              </a:solidFill>
              <a:latin typeface="CG Omega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590801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Oneto, CPA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4EA0310-F770-4E33-AFE6-29CADD6E46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GRF logo.abacus.firm titl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8600" y="76200"/>
            <a:ext cx="3429000" cy="134947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10000" y="0"/>
            <a:ext cx="533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35AB-27BB-46FA-A1A8-BDA628AA6EBC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4697-96E8-4E92-9E54-E88BEE583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neto@grfcpa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0310-F770-4E33-AFE6-29CADD6E463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5" name="Picture 14" descr="GRF logo.abacus.firm title.tif"/>
          <p:cNvPicPr>
            <a:picLocks noChangeAspect="1"/>
          </p:cNvPicPr>
          <p:nvPr/>
        </p:nvPicPr>
        <p:blipFill>
          <a:blip r:embed="rId3" cstate="print"/>
          <a:srcRect l="4919" r="2843" b="15625"/>
          <a:stretch>
            <a:fillRect/>
          </a:stretch>
        </p:blipFill>
        <p:spPr>
          <a:xfrm>
            <a:off x="1752600" y="76200"/>
            <a:ext cx="5715000" cy="2057400"/>
          </a:xfrm>
          <a:prstGeom prst="rect">
            <a:avLst/>
          </a:prstGeom>
        </p:spPr>
      </p:pic>
      <p:pic>
        <p:nvPicPr>
          <p:cNvPr id="17" name="Picture 16" descr="Benefits image.jpg"/>
          <p:cNvPicPr>
            <a:picLocks noChangeAspect="1"/>
          </p:cNvPicPr>
          <p:nvPr/>
        </p:nvPicPr>
        <p:blipFill>
          <a:blip r:embed="rId4" cstate="print"/>
          <a:srcRect t="18507" b="2463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00"/>
            <a:ext cx="9144000" cy="2819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5500 Experience from the </a:t>
            </a:r>
            <a:b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Auditor’s Perspective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Jacqueline A. Oneto, CPA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Partner, </a:t>
            </a:r>
            <a:r>
              <a:rPr lang="en-US" sz="3100" dirty="0" err="1" smtClean="0">
                <a:solidFill>
                  <a:schemeClr val="tx1"/>
                </a:solidFill>
              </a:rPr>
              <a:t>Gelman</a:t>
            </a:r>
            <a:r>
              <a:rPr lang="en-US" sz="3100" dirty="0" smtClean="0"/>
              <a:t>, Rosenberg &amp; Freedman CPAs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November 2, 2011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1600" y="1828800"/>
            <a:ext cx="36576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Final Steps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7800" y="2971800"/>
            <a:ext cx="3505200" cy="32004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Final </a:t>
            </a:r>
            <a:r>
              <a:rPr lang="en-US" sz="2400" dirty="0"/>
              <a:t>steps and filing your </a:t>
            </a:r>
            <a:r>
              <a:rPr lang="en-US" sz="2400" dirty="0" smtClean="0"/>
              <a:t>5500</a:t>
            </a:r>
          </a:p>
          <a:p>
            <a:pPr lvl="1"/>
            <a:r>
              <a:rPr lang="en-US" sz="2000" dirty="0" smtClean="0"/>
              <a:t>EFAST 2 – Form 5500 and attachments now available to public within 48 hours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 l="61875" t="16295" r="12708" b="15432"/>
          <a:stretch>
            <a:fillRect/>
          </a:stretch>
        </p:blipFill>
        <p:spPr bwMode="auto">
          <a:xfrm>
            <a:off x="304800" y="1752600"/>
            <a:ext cx="45773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60960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Jacqueline A. Oneto, CPA</a:t>
            </a:r>
          </a:p>
          <a:p>
            <a:pPr>
              <a:buNone/>
            </a:pPr>
            <a:r>
              <a:rPr lang="en-US" sz="2800" dirty="0" smtClean="0"/>
              <a:t>4550 Montgomery Avenue, Suite 650N </a:t>
            </a:r>
          </a:p>
          <a:p>
            <a:pPr>
              <a:buNone/>
            </a:pPr>
            <a:r>
              <a:rPr lang="en-US" sz="2800" dirty="0" smtClean="0"/>
              <a:t>Bethesda, MD 20814</a:t>
            </a:r>
          </a:p>
          <a:p>
            <a:pPr>
              <a:buNone/>
            </a:pPr>
            <a:r>
              <a:rPr lang="en-US" sz="2800" dirty="0" smtClean="0"/>
              <a:t>E-mail: </a:t>
            </a:r>
            <a:r>
              <a:rPr lang="en-US" sz="2800" dirty="0" smtClean="0">
                <a:hlinkClick r:id="rId3"/>
              </a:rPr>
              <a:t>joneto@grfcpa.com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Phone: (301) 951 - 9090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Jackie 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667000"/>
            <a:ext cx="2057400" cy="28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066800"/>
          </a:xfrm>
        </p:spPr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95600"/>
            <a:ext cx="8001000" cy="3276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17 years of experience in auditing and accounting </a:t>
            </a:r>
          </a:p>
          <a:p>
            <a:r>
              <a:rPr lang="en-US" sz="2000" dirty="0" smtClean="0"/>
              <a:t>Specializes in employee benefit plans audits, including 401(k), 401(a), 403(b), profit-sharing, pension and health and welfare plans</a:t>
            </a:r>
          </a:p>
          <a:p>
            <a:r>
              <a:rPr lang="en-US" sz="2000" dirty="0" smtClean="0"/>
              <a:t>Member of:</a:t>
            </a:r>
            <a:endParaRPr lang="en-US" sz="1800" dirty="0" smtClean="0"/>
          </a:p>
          <a:p>
            <a:pPr lvl="1"/>
            <a:r>
              <a:rPr lang="en-US" sz="1700" dirty="0" smtClean="0"/>
              <a:t>AICPA’s Government Audit Quality Center </a:t>
            </a:r>
          </a:p>
          <a:p>
            <a:pPr lvl="1"/>
            <a:r>
              <a:rPr lang="en-US" sz="1700" dirty="0" smtClean="0"/>
              <a:t>AICPA’s Employee Benefit Plan Audit Quality Center</a:t>
            </a:r>
          </a:p>
          <a:p>
            <a:pPr lvl="1"/>
            <a:r>
              <a:rPr lang="en-US" sz="1700" dirty="0" smtClean="0"/>
              <a:t>Greater Washington Society of CPAs</a:t>
            </a:r>
          </a:p>
          <a:p>
            <a:pPr lvl="1"/>
            <a:r>
              <a:rPr lang="en-US" sz="1700" dirty="0" smtClean="0"/>
              <a:t>Maryland Association of CPAs</a:t>
            </a:r>
          </a:p>
          <a:p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Jacqueline A. Oneto, CPA</a:t>
            </a:r>
            <a:br>
              <a:rPr lang="en-US" dirty="0" smtClean="0"/>
            </a:br>
            <a:r>
              <a:rPr lang="en-US" sz="1800" dirty="0" smtClean="0"/>
              <a:t>Partner, Gelman, Rosenberg &amp; Freedman CPAs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Employee Benefit Plan Audit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8194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Is your plan subject to audit? </a:t>
            </a:r>
          </a:p>
          <a:p>
            <a:pPr lvl="1"/>
            <a:r>
              <a:rPr lang="en-US" sz="2000" dirty="0" smtClean="0"/>
              <a:t>“Small” plan or “large” plan </a:t>
            </a:r>
          </a:p>
          <a:p>
            <a:pPr lvl="1"/>
            <a:endParaRPr lang="en-US" sz="2000" dirty="0" smtClean="0"/>
          </a:p>
          <a:p>
            <a:pPr lvl="0"/>
            <a:r>
              <a:rPr lang="en-US" sz="2400" dirty="0" smtClean="0"/>
              <a:t>Audit requirements for employee benefit plans</a:t>
            </a:r>
          </a:p>
          <a:p>
            <a:pPr lvl="1"/>
            <a:r>
              <a:rPr lang="en-US" sz="2000" dirty="0" smtClean="0"/>
              <a:t>100 or more participants (audit required under ERISA)</a:t>
            </a:r>
          </a:p>
          <a:p>
            <a:pPr lvl="1"/>
            <a:r>
              <a:rPr lang="en-US" sz="2000" dirty="0" smtClean="0"/>
              <a:t>80/120 rule [DOL 29 CFR 2520.102-1(d)]</a:t>
            </a:r>
          </a:p>
          <a:p>
            <a:pPr lvl="1"/>
            <a:r>
              <a:rPr lang="en-US" sz="2000" dirty="0" smtClean="0"/>
              <a:t>Definition of participant as defined by ERISA Sec. 3(7)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Last year you filed a 5500–SF… 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667000"/>
            <a:ext cx="2209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2895601"/>
            <a:ext cx="2133600" cy="380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 100 participants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3810000"/>
            <a:ext cx="2209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3962400"/>
            <a:ext cx="2057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– 120 participants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4953000"/>
            <a:ext cx="2209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5181600"/>
            <a:ext cx="21336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&gt; 120 participants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00" y="2667000"/>
            <a:ext cx="502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2807595"/>
            <a:ext cx="464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File Form 5500–SF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Does not require audit report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733800" y="3810000"/>
            <a:ext cx="502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3962400"/>
            <a:ext cx="464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Can elect to file Form 5500–SF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Does not require audit report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3733800" y="4953000"/>
            <a:ext cx="502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62400" y="5130225"/>
            <a:ext cx="464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Must file </a:t>
            </a:r>
            <a:r>
              <a:rPr lang="en-US" sz="1600" dirty="0" smtClean="0"/>
              <a:t>Form 5500 – Schedule H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Requires audit report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71800" y="3122612"/>
            <a:ext cx="533400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71800" y="4267200"/>
            <a:ext cx="533400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71800" y="5410200"/>
            <a:ext cx="533400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Oneto, CPA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Last year you filed a 5500 – Schedule H…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2895600"/>
            <a:ext cx="2209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3124200"/>
            <a:ext cx="2133600" cy="380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&lt;100 participants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4267200"/>
            <a:ext cx="2209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44958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&gt;</a:t>
            </a:r>
            <a:r>
              <a:rPr lang="en-US" dirty="0" smtClean="0"/>
              <a:t>100 participants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2895600"/>
            <a:ext cx="502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0" y="3048000"/>
            <a:ext cx="464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File Form 5500–SF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Does not require audit report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581400" y="4267200"/>
            <a:ext cx="502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0" y="4419600"/>
            <a:ext cx="464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Must file </a:t>
            </a:r>
            <a:r>
              <a:rPr lang="en-US" sz="1600" dirty="0" smtClean="0"/>
              <a:t>Form 5500 – Schedule H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Requires audit report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819400" y="3352800"/>
            <a:ext cx="533400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19400" y="4724400"/>
            <a:ext cx="533400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Employee Benefit Plan Audit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Audit requirements for employee benefit plans (continued)</a:t>
            </a:r>
          </a:p>
          <a:p>
            <a:pPr lvl="1"/>
            <a:r>
              <a:rPr lang="en-US" sz="2000" dirty="0" smtClean="0"/>
              <a:t>403b plans (safe harbor; DOL transitional relief)</a:t>
            </a:r>
          </a:p>
          <a:p>
            <a:pPr lvl="2"/>
            <a:r>
              <a:rPr lang="en-US" sz="1600" dirty="0" smtClean="0"/>
              <a:t>DOL 29 CFR 2510.3-2(f) </a:t>
            </a:r>
          </a:p>
          <a:p>
            <a:pPr lvl="2"/>
            <a:r>
              <a:rPr lang="en-US" sz="1600" dirty="0" smtClean="0"/>
              <a:t>DOL FAB 2009-02</a:t>
            </a:r>
          </a:p>
          <a:p>
            <a:pPr lvl="2"/>
            <a:r>
              <a:rPr lang="en-US" sz="1600" dirty="0" smtClean="0"/>
              <a:t>DOL FAB 2010, 01</a:t>
            </a:r>
          </a:p>
          <a:p>
            <a:pPr lvl="1"/>
            <a:r>
              <a:rPr lang="en-US" sz="2000" dirty="0" smtClean="0"/>
              <a:t>Full-scope vs. DOL Limited-scope audits</a:t>
            </a:r>
          </a:p>
          <a:p>
            <a:pPr lvl="2"/>
            <a:r>
              <a:rPr lang="en-US" sz="1600" dirty="0" smtClean="0"/>
              <a:t>DOL 29 CFR 2520.103-8</a:t>
            </a:r>
          </a:p>
          <a:p>
            <a:pPr lvl="1"/>
            <a:r>
              <a:rPr lang="en-US" sz="2000" dirty="0" smtClean="0"/>
              <a:t>First-time audits special consideration</a:t>
            </a:r>
          </a:p>
          <a:p>
            <a:pPr lvl="1"/>
            <a:r>
              <a:rPr lang="en-US" sz="2000" dirty="0" smtClean="0"/>
              <a:t>Employer’s responsibilities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Understanding the Employee Benefit Plan Audit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352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What is the purpose of a plan audit?  </a:t>
            </a:r>
          </a:p>
          <a:p>
            <a:pPr lvl="1"/>
            <a:r>
              <a:rPr lang="en-US" sz="2400" dirty="0" smtClean="0"/>
              <a:t> What is the audit designed to accomplish and what are the auditor’s responsibilities?</a:t>
            </a:r>
          </a:p>
          <a:p>
            <a:pPr lvl="2"/>
            <a:r>
              <a:rPr lang="en-US" sz="2000" dirty="0" smtClean="0"/>
              <a:t>Audit of plan financial statements, not audit of compliance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Oneto, CPA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Common Plan Compliance Issues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Timeliness </a:t>
            </a:r>
            <a:r>
              <a:rPr lang="en-US" sz="2400" dirty="0"/>
              <a:t>of employee </a:t>
            </a:r>
            <a:r>
              <a:rPr lang="en-US" sz="2400" dirty="0" smtClean="0"/>
              <a:t>deferrals</a:t>
            </a:r>
          </a:p>
          <a:p>
            <a:pPr lvl="1"/>
            <a:r>
              <a:rPr lang="en-US" sz="2000" dirty="0" smtClean="0"/>
              <a:t>Late payments of employee contributions and loan repayments </a:t>
            </a:r>
          </a:p>
          <a:p>
            <a:pPr lvl="2"/>
            <a:r>
              <a:rPr lang="en-US" sz="1600" dirty="0" smtClean="0"/>
              <a:t>DOL Sec. 2510.3-102</a:t>
            </a:r>
          </a:p>
          <a:p>
            <a:pPr lvl="0"/>
            <a:r>
              <a:rPr lang="en-US" sz="2400" dirty="0" smtClean="0"/>
              <a:t>Compliance </a:t>
            </a:r>
            <a:r>
              <a:rPr lang="en-US" sz="2400" dirty="0"/>
              <a:t>with plan document </a:t>
            </a:r>
            <a:endParaRPr lang="en-US" sz="2400" dirty="0" smtClean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orrect </a:t>
            </a:r>
            <a:r>
              <a:rPr lang="en-US" sz="2000" dirty="0"/>
              <a:t>calculation of </a:t>
            </a:r>
            <a:r>
              <a:rPr lang="en-US" sz="2000" dirty="0" smtClean="0"/>
              <a:t>employer-matching </a:t>
            </a:r>
            <a:r>
              <a:rPr lang="en-US" sz="2000" dirty="0"/>
              <a:t>and discretionary </a:t>
            </a:r>
            <a:r>
              <a:rPr lang="en-US" sz="2000" dirty="0" smtClean="0"/>
              <a:t>contributions</a:t>
            </a:r>
          </a:p>
          <a:p>
            <a:pPr lvl="1"/>
            <a:r>
              <a:rPr lang="en-US" sz="2000" dirty="0" smtClean="0"/>
              <a:t>Definition </a:t>
            </a:r>
            <a:r>
              <a:rPr lang="en-US" sz="2000" dirty="0"/>
              <a:t>of </a:t>
            </a:r>
            <a:r>
              <a:rPr lang="en-US" sz="2000" dirty="0" smtClean="0"/>
              <a:t>compensation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ligibility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Common Plan Compliance Issues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4876800" cy="32004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Non-discrimination testing</a:t>
            </a:r>
          </a:p>
          <a:p>
            <a:pPr lvl="0"/>
            <a:r>
              <a:rPr lang="en-US" sz="2400" dirty="0" smtClean="0"/>
              <a:t>Late filing of Form 5500</a:t>
            </a:r>
          </a:p>
          <a:p>
            <a:pPr lvl="0"/>
            <a:r>
              <a:rPr lang="en-US" sz="2400" dirty="0" smtClean="0"/>
              <a:t>HR </a:t>
            </a:r>
            <a:r>
              <a:rPr lang="en-US" sz="2400" dirty="0"/>
              <a:t>and finance </a:t>
            </a:r>
            <a:r>
              <a:rPr lang="en-US" sz="2400" dirty="0" smtClean="0"/>
              <a:t>departments</a:t>
            </a:r>
          </a:p>
          <a:p>
            <a:pPr lvl="1"/>
            <a:r>
              <a:rPr lang="en-US" sz="2000" dirty="0" smtClean="0"/>
              <a:t>Involvement </a:t>
            </a:r>
            <a:r>
              <a:rPr lang="en-US" sz="2000" dirty="0"/>
              <a:t>in audit and plan </a:t>
            </a:r>
            <a:r>
              <a:rPr lang="en-US" sz="2000" dirty="0" smtClean="0"/>
              <a:t>oversight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ayroll </a:t>
            </a:r>
            <a:r>
              <a:rPr lang="en-US" sz="2000" dirty="0"/>
              <a:t>errors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C528-F3D8-47F5-B1DE-653C594A8C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C:\Documents and Settings\eparis\Local Settings\Temporary Internet Files\Content.IE5\MMZL9POU\MP9004424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4267200" cy="2844800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47244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Jacqueline A. Oneto, CPA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486</Words>
  <Application>Microsoft Office PowerPoint</Application>
  <PresentationFormat>On-screen Show (4:3)</PresentationFormat>
  <Paragraphs>96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The 5500 Experience from the  Auditor’s Perspective  Jacqueline A. Oneto, CPA Partner, Gelman, Rosenberg &amp; Freedman CPAs November 2, 2011 </vt:lpstr>
      <vt:lpstr>Jacqueline A. Oneto, CPA Partner, Gelman, Rosenberg &amp; Freedman CPAs</vt:lpstr>
      <vt:lpstr>Employee Benefit Plan Audit Requirements</vt:lpstr>
      <vt:lpstr>Last year you filed a 5500–SF…  </vt:lpstr>
      <vt:lpstr>Last year you filed a 5500 – Schedule H… </vt:lpstr>
      <vt:lpstr>Employee Benefit Plan Audit Requirements</vt:lpstr>
      <vt:lpstr>Understanding the Employee Benefit Plan Audit</vt:lpstr>
      <vt:lpstr>Common Plan Compliance Issues</vt:lpstr>
      <vt:lpstr>Common Plan Compliance Issues</vt:lpstr>
      <vt:lpstr>Final Steps</vt:lpstr>
      <vt:lpstr>Questions &amp; Answers</vt:lpstr>
    </vt:vector>
  </TitlesOfParts>
  <Company>GRF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dkaramalikis</dc:creator>
  <cp:lastModifiedBy>bbubp</cp:lastModifiedBy>
  <cp:revision>181</cp:revision>
  <dcterms:created xsi:type="dcterms:W3CDTF">2010-11-09T02:42:09Z</dcterms:created>
  <dcterms:modified xsi:type="dcterms:W3CDTF">2011-10-27T11:32:15Z</dcterms:modified>
</cp:coreProperties>
</file>